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9" r:id="rId5"/>
    <p:sldId id="260" r:id="rId6"/>
    <p:sldId id="276" r:id="rId7"/>
    <p:sldId id="277" r:id="rId8"/>
    <p:sldId id="261" r:id="rId9"/>
    <p:sldId id="262" r:id="rId10"/>
    <p:sldId id="27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1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учнів, які отримали документи про відповідний рівень освіти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</c:v>
                </c:pt>
                <c:pt idx="1">
                  <c:v>129</c:v>
                </c:pt>
                <c:pt idx="2">
                  <c:v>140</c:v>
                </c:pt>
              </c:numCache>
            </c:numRef>
          </c:val>
        </c:ser>
        <c:axId val="51992064"/>
        <c:axId val="51955584"/>
      </c:barChart>
      <c:valAx>
        <c:axId val="51955584"/>
        <c:scaling>
          <c:orientation val="minMax"/>
        </c:scaling>
        <c:axPos val="l"/>
        <c:majorGridlines/>
        <c:numFmt formatCode="General" sourceLinked="1"/>
        <c:tickLblPos val="nextTo"/>
        <c:crossAx val="51992064"/>
        <c:crosses val="autoZero"/>
        <c:crossBetween val="between"/>
      </c:valAx>
      <c:catAx>
        <c:axId val="51992064"/>
        <c:scaling>
          <c:orientation val="minMax"/>
        </c:scaling>
        <c:axPos val="b"/>
        <c:numFmt formatCode="General" sourceLinked="1"/>
        <c:tickLblPos val="nextTo"/>
        <c:crossAx val="51955584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57BD-9F4D-4147-9257-F5FCEC85D53A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3436-B1FE-42E8-B528-736BAEB5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57BD-9F4D-4147-9257-F5FCEC85D53A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3436-B1FE-42E8-B528-736BAEB5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57BD-9F4D-4147-9257-F5FCEC85D53A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3436-B1FE-42E8-B528-736BAEB5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57BD-9F4D-4147-9257-F5FCEC85D53A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3436-B1FE-42E8-B528-736BAEB5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57BD-9F4D-4147-9257-F5FCEC85D53A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3436-B1FE-42E8-B528-736BAEB5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57BD-9F4D-4147-9257-F5FCEC85D53A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3436-B1FE-42E8-B528-736BAEB5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57BD-9F4D-4147-9257-F5FCEC85D53A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3436-B1FE-42E8-B528-736BAEB5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57BD-9F4D-4147-9257-F5FCEC85D53A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3436-B1FE-42E8-B528-736BAEB5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57BD-9F4D-4147-9257-F5FCEC85D53A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3436-B1FE-42E8-B528-736BAEB5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57BD-9F4D-4147-9257-F5FCEC85D53A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3436-B1FE-42E8-B528-736BAEB5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57BD-9F4D-4147-9257-F5FCEC85D53A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3436-B1FE-42E8-B528-736BAEB5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857BD-9F4D-4147-9257-F5FCEC85D53A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3436-B1FE-42E8-B528-736BAEB5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работа\Рабочий стол\РОМИ\IMG_44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286124"/>
            <a:ext cx="4176430" cy="313271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3571900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latin typeface="Bookman Old Style" pitchFamily="18" charset="0"/>
                <a:cs typeface="Andalus" pitchFamily="18" charset="-78"/>
              </a:rPr>
              <a:t>Залучення дітей </a:t>
            </a:r>
            <a:r>
              <a:rPr lang="uk-UA" b="1" i="1" dirty="0" err="1" smtClean="0">
                <a:latin typeface="Bookman Old Style" pitchFamily="18" charset="0"/>
                <a:cs typeface="Andalus" pitchFamily="18" charset="-78"/>
              </a:rPr>
              <a:t>ромської</a:t>
            </a:r>
            <a:r>
              <a:rPr lang="uk-UA" b="1" i="1" dirty="0" smtClean="0">
                <a:latin typeface="Bookman Old Style" pitchFamily="18" charset="0"/>
                <a:cs typeface="Andalus" pitchFamily="18" charset="-78"/>
              </a:rPr>
              <a:t> національної меншини до здобуття освіти</a:t>
            </a:r>
            <a:endParaRPr lang="ru-RU" b="1" i="1" dirty="0">
              <a:latin typeface="Bookman Old Style" pitchFamily="18" charset="0"/>
              <a:cs typeface="Andalus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 Берез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7605185" cy="4286256"/>
          </a:xfrm>
          <a:prstGeom prst="rect">
            <a:avLst/>
          </a:prstGeom>
        </p:spPr>
      </p:pic>
      <p:pic>
        <p:nvPicPr>
          <p:cNvPr id="7" name="Рисунок 6" descr="iг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588" y="2893191"/>
            <a:ext cx="5286412" cy="396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800" b="1" i="1" dirty="0"/>
              <a:t>Фестиваль </a:t>
            </a:r>
            <a:r>
              <a:rPr lang="uk-UA" sz="3800" b="1" i="1" dirty="0" err="1"/>
              <a:t>“Молодь</a:t>
            </a:r>
            <a:r>
              <a:rPr lang="uk-UA" sz="3800" b="1" i="1" dirty="0"/>
              <a:t> обирає здоров</a:t>
            </a:r>
            <a:r>
              <a:rPr lang="en-US" sz="3800" b="1" i="1" dirty="0"/>
              <a:t>’</a:t>
            </a:r>
            <a:r>
              <a:rPr lang="ru-RU" sz="3800" b="1" i="1" dirty="0"/>
              <a:t>я</a:t>
            </a:r>
            <a:r>
              <a:rPr lang="uk-UA" sz="3800" b="1" i="1" dirty="0"/>
              <a:t>”</a:t>
            </a:r>
            <a:endParaRPr lang="ru-RU" sz="3800" b="1" i="1" dirty="0"/>
          </a:p>
        </p:txBody>
      </p:sp>
      <p:pic>
        <p:nvPicPr>
          <p:cNvPr id="5" name="Picture 6" descr="Ферима Юлия, Ош № 3, 9-Б класс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52" y="1500174"/>
            <a:ext cx="6911975" cy="4116388"/>
          </a:xfrm>
          <a:prstGeom prst="rect">
            <a:avLst/>
          </a:prstGeo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827088" y="5734050"/>
            <a:ext cx="7848600" cy="892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Агітбригада ЗОШ № 3 м. Ізмаїл. На передньому плані учениця 9 класу Юлія 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Феріма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800" b="1" i="1"/>
              <a:t>Стіценко Майк – чемпіон Європи з боксу</a:t>
            </a:r>
            <a:endParaRPr lang="ru-RU" sz="3800" b="1" i="1"/>
          </a:p>
        </p:txBody>
      </p:sp>
      <p:pic>
        <p:nvPicPr>
          <p:cNvPr id="5" name="Picture 5" descr="Майк Стиценк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557338"/>
            <a:ext cx="3716337" cy="3740150"/>
          </a:xfr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Picture 7" descr="Майк Стиценко и Степан Чебота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2205038"/>
            <a:ext cx="3536950" cy="4319587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800" b="1" i="1"/>
              <a:t>Майк Стіценко у збірній України з боксу</a:t>
            </a:r>
            <a:endParaRPr lang="ru-RU" sz="3800" b="1" i="1"/>
          </a:p>
        </p:txBody>
      </p:sp>
      <p:pic>
        <p:nvPicPr>
          <p:cNvPr id="5" name="Picture 5" descr="Майк в сборной Украин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628775"/>
            <a:ext cx="7219950" cy="4530725"/>
          </a:xfrm>
          <a:noFill/>
          <a:ln w="7620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800" b="1" i="1" dirty="0" err="1"/>
              <a:t>Марк</a:t>
            </a:r>
            <a:r>
              <a:rPr lang="uk-UA" sz="3800" b="1" i="1" dirty="0"/>
              <a:t> </a:t>
            </a:r>
            <a:r>
              <a:rPr lang="uk-UA" sz="3800" b="1" i="1" dirty="0" err="1"/>
              <a:t>Дамаскін</a:t>
            </a:r>
            <a:r>
              <a:rPr lang="uk-UA" sz="3800" b="1" i="1" dirty="0"/>
              <a:t> – чемпіон Європи з боксу</a:t>
            </a:r>
            <a:endParaRPr lang="ru-RU" sz="3800" b="1" i="1" dirty="0"/>
          </a:p>
        </p:txBody>
      </p:sp>
      <p:pic>
        <p:nvPicPr>
          <p:cNvPr id="5" name="Picture 6" descr="Марк Дамаски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700213"/>
            <a:ext cx="6769100" cy="4511675"/>
          </a:xfrm>
          <a:ln w="57150">
            <a:solidFill>
              <a:schemeClr val="accent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800" b="1" i="1" dirty="0" err="1" smtClean="0"/>
              <a:t>Дамаскін</a:t>
            </a:r>
            <a:r>
              <a:rPr lang="uk-UA" sz="3800" b="1" i="1" dirty="0" smtClean="0"/>
              <a:t> </a:t>
            </a:r>
            <a:r>
              <a:rPr lang="uk-UA" sz="3800" b="1" i="1" dirty="0"/>
              <a:t>Юрій – призер міських змагань з боксу</a:t>
            </a:r>
            <a:endParaRPr lang="ru-RU" sz="3800" b="1" i="1" dirty="0"/>
          </a:p>
        </p:txBody>
      </p:sp>
      <p:pic>
        <p:nvPicPr>
          <p:cNvPr id="5" name="Picture 5" descr="Домаскин Юрий 10 кл вечерняя школ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628775"/>
            <a:ext cx="3398837" cy="4530725"/>
          </a:xfrm>
          <a:noFill/>
          <a:ln w="76200"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800" b="1" dirty="0"/>
              <a:t>Віолетта </a:t>
            </a:r>
            <a:r>
              <a:rPr lang="uk-UA" sz="3800" b="1" dirty="0" err="1"/>
              <a:t>Чеботарь</a:t>
            </a:r>
            <a:r>
              <a:rPr lang="uk-UA" sz="3800" b="1" dirty="0"/>
              <a:t> – чемпіонка Європи з </a:t>
            </a:r>
            <a:r>
              <a:rPr lang="uk-UA" sz="3800" b="1" dirty="0" err="1"/>
              <a:t>пауерліфтингу</a:t>
            </a:r>
            <a:endParaRPr lang="ru-RU" sz="3800" b="1" dirty="0"/>
          </a:p>
        </p:txBody>
      </p:sp>
      <p:pic>
        <p:nvPicPr>
          <p:cNvPr id="14" name="Picture 5" descr="142702792278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700213"/>
            <a:ext cx="7772400" cy="4373562"/>
          </a:xfr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800" b="1" i="1" dirty="0"/>
              <a:t>Віолетта </a:t>
            </a:r>
            <a:r>
              <a:rPr lang="uk-UA" sz="3800" b="1" i="1" dirty="0" err="1"/>
              <a:t>Чеботарь</a:t>
            </a:r>
            <a:r>
              <a:rPr lang="uk-UA" sz="3800" b="1" i="1" dirty="0"/>
              <a:t> та її тренер – </a:t>
            </a:r>
            <a:r>
              <a:rPr lang="uk-UA" sz="3800" b="1" i="1" dirty="0" err="1"/>
              <a:t>Сурадж</a:t>
            </a:r>
            <a:r>
              <a:rPr lang="uk-UA" sz="3800" b="1" i="1" dirty="0"/>
              <a:t> </a:t>
            </a:r>
            <a:r>
              <a:rPr lang="uk-UA" sz="3800" b="1" i="1" dirty="0" err="1"/>
              <a:t>Чеботарь</a:t>
            </a:r>
            <a:endParaRPr lang="ru-RU" sz="3800" b="1" i="1" dirty="0"/>
          </a:p>
        </p:txBody>
      </p:sp>
      <p:pic>
        <p:nvPicPr>
          <p:cNvPr id="5" name="Picture 5" descr="Виолетта и Сурадж Чеботар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378955">
            <a:off x="900113" y="1700213"/>
            <a:ext cx="3360737" cy="3259137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" name="Picture 7" descr="Виолетта Чебота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402396">
            <a:off x="4356100" y="2781300"/>
            <a:ext cx="4384675" cy="3289300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 метою підвищення професійного рівня вчителів у роботі з дітьми </a:t>
            </a:r>
            <a:r>
              <a:rPr lang="uk-UA" dirty="0" err="1" smtClean="0"/>
              <a:t>ромської</a:t>
            </a:r>
            <a:r>
              <a:rPr lang="uk-UA" dirty="0" smtClean="0"/>
              <a:t> національної меншини проводяться семінари, </a:t>
            </a:r>
            <a:r>
              <a:rPr lang="uk-UA" dirty="0" err="1" smtClean="0"/>
              <a:t>“круглі</a:t>
            </a:r>
            <a:r>
              <a:rPr lang="uk-UA" dirty="0" smtClean="0"/>
              <a:t> </a:t>
            </a:r>
            <a:r>
              <a:rPr lang="uk-UA" dirty="0" err="1" smtClean="0"/>
              <a:t>столи”</a:t>
            </a:r>
            <a:endParaRPr lang="ru-RU" dirty="0"/>
          </a:p>
        </p:txBody>
      </p:sp>
      <p:pic>
        <p:nvPicPr>
          <p:cNvPr id="4" name="Picture 2" descr="C:\Documents and Settings\работа\Рабочий стол\Иновест 2\РОМИ\Фото Максим\IMG_83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4071942"/>
            <a:ext cx="2735806" cy="2317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Documents and Settings\работа\Рабочий стол\Иновест 2\РОМИ\роми фото семинар\WP_0093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928934"/>
            <a:ext cx="3713921" cy="3145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Documents and Settings\работа\Рабочий стол\Иновест 2\РОМИ\Фото Максим\IMG_83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857496"/>
            <a:ext cx="1909430" cy="161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Documents and Settings\работа\Рабочий стол\Иновест 2\РОМИ\роми фото семинар\WP_0093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5000636"/>
            <a:ext cx="1815008" cy="163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работа\Рабочий стол\фото ромська школа\войтенко роми\DSCN1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3786190"/>
            <a:ext cx="3161468" cy="2677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Впровадження модулів проекту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INOVEST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 в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роботі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з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ромськими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учнями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Documents and Settings\работа\Рабочий стол\фото ромська школа\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0694" y="2571744"/>
            <a:ext cx="3453272" cy="2300742"/>
          </a:xfr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Documents and Settings\работа\Рабочий стол\фото ромська школа\войтенко роми\DSCN10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786058"/>
            <a:ext cx="3255356" cy="2757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://ukrainaincognita.com/sites/default/files/u3/odeska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13460621471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521" y="0"/>
            <a:ext cx="5068957" cy="68580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786182" y="357166"/>
            <a:ext cx="714380" cy="35719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786182" y="1928802"/>
            <a:ext cx="1000132" cy="42862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500430" y="2500306"/>
            <a:ext cx="1571636" cy="42862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500694" y="3143248"/>
            <a:ext cx="1714512" cy="35719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714876" y="3357562"/>
            <a:ext cx="928694" cy="50006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786314" y="4500570"/>
            <a:ext cx="1643074" cy="57150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357554" y="5000636"/>
            <a:ext cx="714380" cy="42862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071934" y="4500570"/>
            <a:ext cx="714380" cy="42862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929058" y="5214950"/>
            <a:ext cx="1285884" cy="42862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857488" y="6000768"/>
            <a:ext cx="714380" cy="42862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571736" y="5286388"/>
            <a:ext cx="857256" cy="42862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4614866" cy="172560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Налагоджена робота з громадськими організаціями</a:t>
            </a:r>
            <a:endParaRPr lang="ru-RU" dirty="0"/>
          </a:p>
        </p:txBody>
      </p:sp>
      <p:pic>
        <p:nvPicPr>
          <p:cNvPr id="5" name="Picture 4" descr="ФОТО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786190"/>
            <a:ext cx="3341057" cy="2521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 descr="C:\Documents and Settings\работа\Рабочий стол\фото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3714752"/>
            <a:ext cx="3278168" cy="2776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C:\Documents and Settings\работа\Рабочий стол\РОМИ\IMG_441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4876" y="285728"/>
            <a:ext cx="4030446" cy="3024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Дошкільні навчальні заклади відвідує 179 </a:t>
            </a:r>
            <a:r>
              <a:rPr lang="uk-UA" dirty="0" err="1" smtClean="0"/>
              <a:t>ромських</a:t>
            </a:r>
            <a:r>
              <a:rPr lang="uk-UA" dirty="0" smtClean="0"/>
              <a:t> дітей</a:t>
            </a:r>
            <a:endParaRPr lang="ru-RU" dirty="0"/>
          </a:p>
        </p:txBody>
      </p:sp>
      <p:pic>
        <p:nvPicPr>
          <p:cNvPr id="5" name="Picture 40" descr="C:\DATA\Documents\Вероника\OSI-ROMA\ПЛАНИ І ЗВІТИ\ПЛАНЕТА ДОБРИХ ЛЮДЕЙ\ФОТО\IMG_82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2000240"/>
            <a:ext cx="3373295" cy="2245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2" descr="ФОТО-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4500570"/>
            <a:ext cx="2226281" cy="1661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3" descr="4-ФОТО_Головна сторін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2143116"/>
            <a:ext cx="2503960" cy="3007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 загальноосвітніх навчальних закладах І-ІІІ ступенів навчається 1499 </a:t>
            </a:r>
            <a:r>
              <a:rPr lang="uk-UA" dirty="0" err="1" smtClean="0"/>
              <a:t>ромських</a:t>
            </a:r>
            <a:r>
              <a:rPr lang="uk-UA" dirty="0" smtClean="0"/>
              <a:t> дітей</a:t>
            </a:r>
            <a:endParaRPr lang="ru-RU" dirty="0"/>
          </a:p>
        </p:txBody>
      </p:sp>
      <p:pic>
        <p:nvPicPr>
          <p:cNvPr id="4" name="Рисунок 3" descr="DSC05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3571868" cy="2013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Рисунок 4" descr="ост. дзво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143380"/>
            <a:ext cx="3238491" cy="2428868"/>
          </a:xfrm>
          <a:prstGeom prst="rect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6" name="Рисунок 5" descr="на уроц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2428868"/>
            <a:ext cx="4643438" cy="34825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30003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0" dirty="0" err="1" smtClean="0">
                <a:latin typeface="Arial" pitchFamily="34" charset="0"/>
                <a:cs typeface="Arial" pitchFamily="34" charset="0"/>
              </a:rPr>
              <a:t>Корекційно-розвиткова</a:t>
            </a:r>
            <a:r>
              <a:rPr lang="uk-UA" b="0" dirty="0" smtClean="0">
                <a:latin typeface="Arial" pitchFamily="34" charset="0"/>
                <a:cs typeface="Arial" pitchFamily="34" charset="0"/>
              </a:rPr>
              <a:t> та реабілітаційна допомога </a:t>
            </a:r>
            <a:r>
              <a:rPr lang="uk-UA" b="0" dirty="0" err="1" smtClean="0">
                <a:latin typeface="Arial" pitchFamily="34" charset="0"/>
                <a:cs typeface="Arial" pitchFamily="34" charset="0"/>
              </a:rPr>
              <a:t>ромським</a:t>
            </a:r>
            <a:r>
              <a:rPr lang="uk-UA" b="0" dirty="0" smtClean="0">
                <a:latin typeface="Arial" pitchFamily="34" charset="0"/>
                <a:cs typeface="Arial" pitchFamily="34" charset="0"/>
              </a:rPr>
              <a:t> дітям надається у Ізмаїльській спеціальній загальноосвітній школі №5 </a:t>
            </a:r>
            <a:br>
              <a:rPr lang="uk-UA" b="0" dirty="0" smtClean="0">
                <a:latin typeface="Arial" pitchFamily="34" charset="0"/>
                <a:cs typeface="Arial" pitchFamily="34" charset="0"/>
              </a:rPr>
            </a:br>
            <a:r>
              <a:rPr lang="uk-UA" b="0" dirty="0" smtClean="0">
                <a:latin typeface="Arial" pitchFamily="34" charset="0"/>
                <a:cs typeface="Arial" pitchFamily="34" charset="0"/>
              </a:rPr>
              <a:t>І-ІІ ступенів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85786" y="4357694"/>
            <a:ext cx="2071702" cy="142876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закладі навчається 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46 учнів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DSC06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929066"/>
            <a:ext cx="4643438" cy="2617025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лота осi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500034" y="464323"/>
          <a:ext cx="8143932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Діти </a:t>
            </a:r>
            <a:r>
              <a:rPr lang="uk-UA" dirty="0" err="1" smtClean="0"/>
              <a:t>ромської</a:t>
            </a:r>
            <a:r>
              <a:rPr lang="uk-UA" dirty="0" smtClean="0"/>
              <a:t> національної меншини залучені до гурткової та позакласної роботи, беруть участь у конкурсах, фестивалях тощо</a:t>
            </a:r>
            <a:endParaRPr lang="ru-RU" dirty="0"/>
          </a:p>
        </p:txBody>
      </p:sp>
      <p:pic>
        <p:nvPicPr>
          <p:cNvPr id="6" name="Рисунок 5" descr="DSC053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786058"/>
            <a:ext cx="5429256" cy="3059909"/>
          </a:xfrm>
          <a:prstGeom prst="rect">
            <a:avLst/>
          </a:prstGeom>
          <a:ln w="76200"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7" name="Рисунок 6" descr="учасник конкурсу малюнкi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571744"/>
            <a:ext cx="2714612" cy="3619483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а прогулянц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786058"/>
            <a:ext cx="6000791" cy="4500594"/>
          </a:xfrm>
          <a:prstGeom prst="rect">
            <a:avLst/>
          </a:prstGeom>
        </p:spPr>
      </p:pic>
      <p:pic>
        <p:nvPicPr>
          <p:cNvPr id="4" name="Рисунок 3" descr="P1030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00496" cy="3000372"/>
          </a:xfrm>
          <a:prstGeom prst="rect">
            <a:avLst/>
          </a:prstGeom>
        </p:spPr>
      </p:pic>
      <p:pic>
        <p:nvPicPr>
          <p:cNvPr id="6" name="Рисунок 5" descr="роботи учениць зi швейної справ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5143504" cy="3857628"/>
          </a:xfrm>
          <a:prstGeom prst="rect">
            <a:avLst/>
          </a:prstGeom>
        </p:spPr>
      </p:pic>
      <p:pic>
        <p:nvPicPr>
          <p:cNvPr id="5" name="Рисунок 4" descr="Шаш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3314944"/>
            <a:ext cx="6286512" cy="354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173</Words>
  <Application>Microsoft Office PowerPoint</Application>
  <PresentationFormat>Экран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Залучення дітей ромської національної меншини до здобуття освіти</vt:lpstr>
      <vt:lpstr>Слайд 2</vt:lpstr>
      <vt:lpstr>Дошкільні навчальні заклади відвідує 179 ромських дітей</vt:lpstr>
      <vt:lpstr>У загальноосвітніх навчальних закладах І-ІІІ ступенів навчається 1499 ромських дітей</vt:lpstr>
      <vt:lpstr>Корекційно-розвиткова та реабілітаційна допомога ромським дітям надається у Ізмаїльській спеціальній загальноосвітній школі №5  І-ІІ ступенів  </vt:lpstr>
      <vt:lpstr>Слайд 6</vt:lpstr>
      <vt:lpstr>Слайд 7</vt:lpstr>
      <vt:lpstr>Діти ромської національної меншини залучені до гурткової та позакласної роботи, беруть участь у конкурсах, фестивалях тощо</vt:lpstr>
      <vt:lpstr>Слайд 9</vt:lpstr>
      <vt:lpstr>Слайд 10</vt:lpstr>
      <vt:lpstr>Фестиваль “Молодь обирає здоров’я”</vt:lpstr>
      <vt:lpstr>Стіценко Майк – чемпіон Європи з боксу</vt:lpstr>
      <vt:lpstr>Майк Стіценко у збірній України з боксу</vt:lpstr>
      <vt:lpstr>Марк Дамаскін – чемпіон Європи з боксу</vt:lpstr>
      <vt:lpstr>Дамаскін Юрій – призер міських змагань з боксу</vt:lpstr>
      <vt:lpstr>Віолетта Чеботарь – чемпіонка Європи з пауерліфтингу</vt:lpstr>
      <vt:lpstr>Віолетта Чеботарь та її тренер – Сурадж Чеботарь</vt:lpstr>
      <vt:lpstr>З метою підвищення професійного рівня вчителів у роботі з дітьми ромської національної меншини проводяться семінари, “круглі столи”</vt:lpstr>
      <vt:lpstr>Впровадження модулів проекту «INOVEST» в роботі  з ромськими учнями</vt:lpstr>
      <vt:lpstr>Налагоджена робота з громадськими організаціями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Залучення дітей ромської національної меншини на здобуття освіти</dc:title>
  <dc:creator>PS</dc:creator>
  <cp:lastModifiedBy>PS</cp:lastModifiedBy>
  <cp:revision>19</cp:revision>
  <dcterms:created xsi:type="dcterms:W3CDTF">2015-10-13T10:50:20Z</dcterms:created>
  <dcterms:modified xsi:type="dcterms:W3CDTF">2015-10-13T14:25:11Z</dcterms:modified>
</cp:coreProperties>
</file>